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65" r:id="rId16"/>
    <p:sldId id="266" r:id="rId17"/>
    <p:sldId id="616" r:id="rId18"/>
    <p:sldId id="267" r:id="rId19"/>
    <p:sldId id="268" r:id="rId20"/>
    <p:sldId id="269" r:id="rId21"/>
    <p:sldId id="270" r:id="rId22"/>
    <p:sldId id="271" r:id="rId23"/>
    <p:sldId id="617" r:id="rId24"/>
    <p:sldId id="618" r:id="rId25"/>
    <p:sldId id="619" r:id="rId26"/>
    <p:sldId id="620" r:id="rId27"/>
    <p:sldId id="621" r:id="rId28"/>
    <p:sldId id="1493" r:id="rId29"/>
    <p:sldId id="1494" r:id="rId30"/>
    <p:sldId id="1495" r:id="rId31"/>
    <p:sldId id="622" r:id="rId32"/>
    <p:sldId id="623" r:id="rId33"/>
    <p:sldId id="1496" r:id="rId34"/>
    <p:sldId id="624" r:id="rId35"/>
    <p:sldId id="625" r:id="rId36"/>
    <p:sldId id="626" r:id="rId37"/>
    <p:sldId id="627" r:id="rId38"/>
    <p:sldId id="628" r:id="rId39"/>
    <p:sldId id="629" r:id="rId40"/>
    <p:sldId id="1486" r:id="rId41"/>
    <p:sldId id="1487" r:id="rId42"/>
    <p:sldId id="1488" r:id="rId43"/>
    <p:sldId id="1489" r:id="rId44"/>
    <p:sldId id="1490" r:id="rId45"/>
    <p:sldId id="1491" r:id="rId46"/>
    <p:sldId id="14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8248-3900-0B70-E6E3-732057601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A6014-653D-3644-A5BA-26640064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87D85-0903-94FE-3187-1471EA9D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B0213-353F-4985-0676-7486E00F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C64E-B55B-CE7F-F397-FDBA76F6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6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FC43-89F8-000B-C1B2-AF80C019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76918-C5FA-4576-CB67-7F50F9CC4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5DFC3-3D3D-DAAE-0F87-C4F4FC19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CB6F3-2E86-0C56-32B4-A04FEBF9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FE9F-345A-855E-B81C-DC17FD84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132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F2DEC-EE5B-1BA6-53E1-6AA2D0F49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4F5AB-3BB3-2196-50AA-400C9D8B7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307C6-FEC4-02DB-1FB5-7218D351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85373-A1F2-D400-6FB0-745DA94FF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AF629-288A-DDCA-9C9E-1EDB44B5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4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190E1-6690-475E-2A3E-AC6961E7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14164-DCDE-F9CA-688F-E657EE25E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64CD-37F8-0AA8-1FFF-77E8C73B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8F2A-7ABE-BF60-DD2E-58E71818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AD21-A865-C0E4-81D3-CF9ABA5B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22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5FDD9-5F8B-6363-DACF-9942EBFC4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935AE-4499-6A44-1785-C031F1F9F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44B69-0FDA-730D-22A4-ACFB77DB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73CA0-0A0B-E704-E78C-C6272FF5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15B5B-FA57-60CF-5695-9BE6AB5B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27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5A95-E803-14F7-EEFB-3E1295A5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FE21-BA99-6379-43CF-8C8C15212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75ADC-F261-D08D-A1F9-79DEFCBBE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C676A-A8F0-7154-FF36-B47CBFE41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10F28-6650-5684-CA98-231E0D4D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4A282-D18E-0054-C35C-718622FB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365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10AE-4FDC-2C3B-EFCD-F121C419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31AF5-6585-21A6-FAFD-DD4E947F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BA660-3985-343A-CB43-E308495B9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368A-C600-C646-AC33-C66786110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9D6CEF-E60C-67A0-6269-694D35B82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13C5A1-D14C-B581-4553-2DC32B45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641E4C-048F-CD77-8651-E34F97524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9986DF-2CF8-AD62-67FB-B1BF5C9E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1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E45B-1A17-2AE9-B9D6-631FED95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F999-774F-52F3-ADB9-E8AA804E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4FDC0-D69D-0F19-0009-71E234362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521F0-61DF-402F-10B7-73EF39C2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04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069A3-86EB-3EF9-751D-9629DD44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E0822-07C3-629E-DBB8-FAA6972D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8E5DC-F9D3-74C4-4917-39E43E42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03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23A3-B037-51E9-0E3E-FCE49A66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D3E09-751B-A397-208B-E77BE5FCC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C1DBA-E506-7AB8-7803-4D8802348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13EDB-BC6E-CD66-6F19-C4DB0C09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653CB-7BC1-9555-6B3B-FD439C58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7EBDA-F5AE-8B19-661E-D03C46BB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60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337B-640C-7D40-59E1-D304F002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F0444-BA24-1759-EBBA-14975B986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03A2F-B06F-1639-49A9-8F6646864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F0F-B476-75A8-FBEF-D4B617EF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026DC-5667-6AB2-FD37-53F3BCA1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58E6A-2515-E6DB-F3A0-2CBC0FFE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40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E0AFE3-EC6E-C009-1A3D-886983AD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576A8-352A-06EE-11E2-E14C60246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0C027-2005-B6DA-4B34-F3C40279E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E4D29-5188-40F8-9293-D1C01D1ED9D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812C2-B67F-7C98-B1F7-81AB7E0E8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978AA-B5B0-2796-9D1E-42E5E8DC5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D10B-A657-444C-BC87-1EB24F145D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60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9F48-B6FB-688C-617D-FB68543C7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Unit-1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B0947-5ABF-198D-1F32-ADABEAB6D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713976" cy="1674050"/>
          </a:xfrm>
        </p:spPr>
        <p:txBody>
          <a:bodyPr/>
          <a:lstStyle/>
          <a:p>
            <a:r>
              <a:rPr lang="en-IN" b="1" dirty="0"/>
              <a:t>Introduction: </a:t>
            </a:r>
            <a:r>
              <a:rPr lang="en-IN" dirty="0"/>
              <a:t>Machine learning: what and why? Supervised learning - Unsupervised learning - Some basic concepts in machine learning.</a:t>
            </a:r>
            <a:r>
              <a:rPr lang="en-IN" b="1" dirty="0"/>
              <a:t> </a:t>
            </a:r>
            <a:r>
              <a:rPr lang="en-IN" dirty="0"/>
              <a:t> </a:t>
            </a:r>
            <a:r>
              <a:rPr lang="en-IN" dirty="0">
                <a:effectLst/>
              </a:rPr>
              <a:t> </a:t>
            </a:r>
            <a:r>
              <a:rPr lang="en-IN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673501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314A-3689-20D4-4A2E-3E007A64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Bayes Classification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E5A4-08A4-036D-DAC1-185E86B14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lnSpc>
                <a:spcPct val="150000"/>
              </a:lnSpc>
            </a:pPr>
            <a:r>
              <a:rPr lang="en-US" dirty="0"/>
              <a:t>Naive Bayesian classifiers assume that </a:t>
            </a:r>
            <a:r>
              <a:rPr lang="en-US" dirty="0">
                <a:highlight>
                  <a:srgbClr val="D4FCEA"/>
                </a:highlight>
              </a:rPr>
              <a:t>the effect of an attribute value on a given class is independent of the values of the other attributes</a:t>
            </a:r>
            <a:r>
              <a:rPr lang="en-US" dirty="0"/>
              <a:t>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This assumption is called </a:t>
            </a:r>
            <a:r>
              <a:rPr lang="en-US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conditional independence</a:t>
            </a:r>
            <a:r>
              <a:rPr lang="en-US" dirty="0"/>
              <a:t>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It is made to simplify the computations involved and, in this sense, is considered “naive.”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932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D04F-3A63-6EB4-3CA1-C6EF8D9C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Bayes’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7FFDA-F9F7-5CA8-1BDA-A38E1D327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n-US" dirty="0"/>
              <a:t>Bayes’ theorem is named </a:t>
            </a:r>
            <a:r>
              <a:rPr lang="en-US" dirty="0">
                <a:solidFill>
                  <a:srgbClr val="0070C0"/>
                </a:solidFill>
              </a:rPr>
              <a:t>after Thomas Bayes</a:t>
            </a:r>
            <a:r>
              <a:rPr lang="en-US" dirty="0"/>
              <a:t>, a nonconformist English clergyman who did early work in probability and decision theory during the 18th century.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 Let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X be a data tuple</a:t>
            </a:r>
            <a:r>
              <a:rPr lang="en-US" dirty="0"/>
              <a:t>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In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Bayesian terms, X is considered “evidence.”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Let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 be some hypothesis </a:t>
            </a:r>
            <a:r>
              <a:rPr lang="en-US" dirty="0">
                <a:solidFill>
                  <a:srgbClr val="7030A0"/>
                </a:solidFill>
              </a:rPr>
              <a:t>such as that the data tuple X belongs to a specified class C</a:t>
            </a:r>
            <a:r>
              <a:rPr lang="en-US" dirty="0"/>
              <a:t>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 For classification problems, </a:t>
            </a:r>
            <a:r>
              <a:rPr lang="en-US" dirty="0">
                <a:solidFill>
                  <a:srgbClr val="C00000"/>
                </a:solidFill>
                <a:highlight>
                  <a:srgbClr val="FFE5ED"/>
                </a:highlight>
              </a:rPr>
              <a:t>we want to determine P(H|X), the probability that the hypothesis H holds given the “evidence” or observed data tuple X.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In other words, we are looking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probability that tuple X belongs to class C</a:t>
            </a:r>
            <a:r>
              <a:rPr lang="en-US" dirty="0"/>
              <a:t>, given that we know the attribute description of X.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57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331E-9A5B-77BA-F192-F0DEF34C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Bayes’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35AE-6C41-8BCE-AF24-4E97AF11E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P(H|X) is the posterior probability, or a posteriori probability, of H conditioned on X.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For example,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ighlight>
                  <a:srgbClr val="FFE5ED"/>
                </a:highlight>
              </a:rPr>
              <a:t>suppose our world of data tuples is confined to customers described by the attributes age and income, respectively, and that X is a 35-year-old customer with an income of $40,000</a:t>
            </a:r>
            <a:r>
              <a:rPr lang="en-US" dirty="0"/>
              <a:t>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Suppose that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 is the hypothesis that our customer will buy a computer</a:t>
            </a:r>
            <a:r>
              <a:rPr lang="en-US" dirty="0"/>
              <a:t>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>
                <a:solidFill>
                  <a:srgbClr val="FF3399"/>
                </a:solidFill>
              </a:rPr>
              <a:t>Then P(H|X) reflects the probability that customer X will buy a computer given that we know the customer’s age and income</a:t>
            </a:r>
            <a:r>
              <a:rPr lang="en-US" dirty="0"/>
              <a:t>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856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257E4-48FB-8925-0AD3-B6E39BE7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Bayes’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6880-338C-EB73-5C6B-4E4E14A95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n-US" dirty="0"/>
              <a:t>In contrast, </a:t>
            </a:r>
            <a:r>
              <a:rPr lang="en-US" dirty="0">
                <a:solidFill>
                  <a:srgbClr val="0000FF"/>
                </a:solidFill>
              </a:rPr>
              <a:t>P(H) is the prior probability, or a priori probability, of H</a:t>
            </a:r>
            <a:r>
              <a:rPr lang="en-US" dirty="0"/>
              <a:t>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For our example, this is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probability that any given customer will buy a computer, regardless of age, income, or any other information, for that matter</a:t>
            </a:r>
            <a:r>
              <a:rPr lang="en-US" dirty="0"/>
              <a:t>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posterior probability, P(H|X), is based on more information </a:t>
            </a:r>
            <a:r>
              <a:rPr lang="en-US" dirty="0"/>
              <a:t>(e.g., customer information) than the </a:t>
            </a:r>
            <a:r>
              <a:rPr lang="en-US" dirty="0">
                <a:solidFill>
                  <a:srgbClr val="00B050"/>
                </a:solidFill>
              </a:rPr>
              <a:t>prior probability, P(H), which is independent of X.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Similarly,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P(X|H) is the posterior probability of X conditioned on H</a:t>
            </a:r>
            <a:r>
              <a:rPr lang="en-US" dirty="0"/>
              <a:t>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That is, it is the probability that a customer, X, is 35 years old and earns $40,000, given that we know the customer will buy a computer</a:t>
            </a:r>
            <a:r>
              <a:rPr lang="en-US" sz="2400" dirty="0"/>
              <a:t>. </a:t>
            </a:r>
            <a:endParaRPr lang="en-IN" dirty="0">
              <a:solidFill>
                <a:srgbClr val="00B05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872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D276-8F89-E1A3-6775-7676730C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Bayes’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1D94A-DB3C-1C04-5D96-624A92287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P(X) is the prior probability of X.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Using our example, it is the probability that a </a:t>
            </a:r>
            <a:r>
              <a:rPr lang="en-US" dirty="0">
                <a:solidFill>
                  <a:srgbClr val="FF3399"/>
                </a:solidFill>
              </a:rPr>
              <a:t>person from our set of customers is 35 years old and earns $40,000</a:t>
            </a:r>
            <a:r>
              <a:rPr lang="en-US" dirty="0"/>
              <a:t>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</a:rPr>
              <a:t>“How are these probabilities estimated?”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P(H), P(X|H), and P(X) may be estimated from the given data.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Bayes’ theorem is useful in that it provides a way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calculating the posterior probability, P(H|X), from P(H), P(X|H), and P(X).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dirty="0"/>
              <a:t>Bayes’ theorem is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3E539-A0D1-136D-3124-3D1E5A30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09" y="5443124"/>
            <a:ext cx="2837445" cy="1049751"/>
          </a:xfrm>
          <a:prstGeom prst="rect">
            <a:avLst/>
          </a:prstGeom>
          <a:ln w="34925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66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CBBE-D938-92F1-F47E-4205F99A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565"/>
            <a:ext cx="10515600" cy="1325563"/>
          </a:xfrm>
        </p:spPr>
        <p:txBody>
          <a:bodyPr/>
          <a:lstStyle/>
          <a:p>
            <a:r>
              <a:rPr lang="en-IN" dirty="0"/>
              <a:t>Derivation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ED63F6-DC8D-5D5F-91BA-E1FA7A635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878" y="1651128"/>
            <a:ext cx="9022602" cy="48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34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CC73-7418-C272-7C77-7379A3D8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2A7741-CCDA-9A80-B5E5-BD26019FF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578" y="1096180"/>
            <a:ext cx="10080843" cy="54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26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F931-6EC8-92A1-69AD-40F4A490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590" y="311897"/>
            <a:ext cx="2332568" cy="1172244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C4438-F593-8A36-9803-8FBEF693D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713233"/>
            <a:ext cx="10945367" cy="6044184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4000" b="1" dirty="0"/>
              <a:t>Suppose we know from statistical data that flu causes fever in 80% of cases, approximately 1 in</a:t>
            </a:r>
          </a:p>
          <a:p>
            <a:pPr marL="0" indent="0">
              <a:buNone/>
            </a:pPr>
            <a:r>
              <a:rPr lang="en-US" sz="4000" b="1" dirty="0"/>
              <a:t>10,000 people have flu at a given time and approximately 1 out of every 50 people is suffering from</a:t>
            </a:r>
          </a:p>
          <a:p>
            <a:pPr marL="0" indent="0">
              <a:buNone/>
            </a:pPr>
            <a:r>
              <a:rPr lang="en-US" sz="4000" b="1" dirty="0"/>
              <a:t>fever: Given</a:t>
            </a:r>
          </a:p>
          <a:p>
            <a:endParaRPr lang="en-US" sz="4000" dirty="0">
              <a:solidFill>
                <a:srgbClr val="FF0000"/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4000" dirty="0">
                <a:solidFill>
                  <a:srgbClr val="FF0000"/>
                </a:solidFill>
              </a:rPr>
              <a:t>P(fever/flu)=0.8</a:t>
            </a:r>
          </a:p>
          <a:p>
            <a:pPr marL="0" indent="0">
              <a:spcBef>
                <a:spcPts val="200"/>
              </a:spcBef>
              <a:buNone/>
            </a:pPr>
            <a:endParaRPr lang="en-US" sz="4000" dirty="0">
              <a:solidFill>
                <a:srgbClr val="FF0000"/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4000" dirty="0">
                <a:solidFill>
                  <a:srgbClr val="FF0000"/>
                </a:solidFill>
              </a:rPr>
              <a:t>P(flu)=0.0001</a:t>
            </a:r>
          </a:p>
          <a:p>
            <a:pPr marL="0" indent="0">
              <a:spcBef>
                <a:spcPts val="200"/>
              </a:spcBef>
              <a:buNone/>
            </a:pPr>
            <a:endParaRPr lang="en-US" sz="4000" dirty="0">
              <a:solidFill>
                <a:srgbClr val="FF0000"/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4000" dirty="0">
                <a:solidFill>
                  <a:srgbClr val="FF0000"/>
                </a:solidFill>
              </a:rPr>
              <a:t>P(fever)=0.02</a:t>
            </a:r>
          </a:p>
          <a:p>
            <a:pPr marL="0" indent="0">
              <a:spcBef>
                <a:spcPts val="200"/>
              </a:spcBef>
              <a:buNone/>
            </a:pPr>
            <a:endParaRPr lang="en-US" sz="4000" dirty="0"/>
          </a:p>
          <a:p>
            <a:pPr marL="0" indent="0">
              <a:spcBef>
                <a:spcPts val="200"/>
              </a:spcBef>
              <a:buNone/>
            </a:pPr>
            <a:r>
              <a:rPr lang="en-US" sz="4000" dirty="0"/>
              <a:t>Given a patient with fever, does she have flu? Answer by applying Bayes rule:</a:t>
            </a:r>
          </a:p>
          <a:p>
            <a:endParaRPr lang="en-US" sz="4000" dirty="0"/>
          </a:p>
          <a:p>
            <a:pPr marL="0" indent="0">
              <a:buNone/>
            </a:pPr>
            <a:r>
              <a:rPr lang="en-US" sz="4000" b="1" dirty="0"/>
              <a:t>Solution:</a:t>
            </a:r>
          </a:p>
          <a:p>
            <a:endParaRPr lang="en-US" sz="4000" dirty="0"/>
          </a:p>
          <a:p>
            <a:pPr marL="0" indent="0">
              <a:buNone/>
            </a:pPr>
            <a:r>
              <a:rPr lang="en-US" sz="4000" dirty="0"/>
              <a:t>	P(flu/fever)=[P(fever/flu).P(flu)]/P(fever)</a:t>
            </a:r>
          </a:p>
          <a:p>
            <a:endParaRPr lang="en-US" sz="4000" dirty="0"/>
          </a:p>
          <a:p>
            <a:pPr marL="0" indent="0">
              <a:buNone/>
            </a:pPr>
            <a:r>
              <a:rPr lang="en-US" sz="4000" dirty="0"/>
              <a:t>		     =0.8X0.0001/0.02=0.004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34088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2BD8-382C-D36C-61F3-36F6DF25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 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E190-0F90-14CF-02B9-5673F637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Document classification </a:t>
            </a:r>
          </a:p>
          <a:p>
            <a:pPr marL="0" indent="0">
              <a:buNone/>
            </a:pPr>
            <a:r>
              <a:rPr lang="en-IN" dirty="0"/>
              <a:t>   and email spam filtering</a:t>
            </a:r>
          </a:p>
          <a:p>
            <a:r>
              <a:rPr lang="en-IN" dirty="0"/>
              <a:t>Classifying flowers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0F07B-2D2F-4004-661C-ED20DF54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5" y="1457600"/>
            <a:ext cx="6366065" cy="50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6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C96C-933A-ACB1-0B4A-B42DB75C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Digits Recognition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FD0CE-FDFE-F2E0-5ADF-52E5DD8C6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311" y="2067449"/>
            <a:ext cx="6287377" cy="3867690"/>
          </a:xfrm>
        </p:spPr>
      </p:pic>
    </p:spTree>
    <p:extLst>
      <p:ext uri="{BB962C8B-B14F-4D97-AF65-F5344CB8AC3E}">
        <p14:creationId xmlns:p14="http://schemas.microsoft.com/office/powerpoint/2010/main" val="392914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5176-E7F1-A47B-10F5-0E6AEBAD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Learning-Classification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CA0AB-B90E-ECD0-8AF5-75897E653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760" y="1572809"/>
            <a:ext cx="9348165" cy="4464011"/>
          </a:xfrm>
        </p:spPr>
      </p:pic>
    </p:spTree>
    <p:extLst>
      <p:ext uri="{BB962C8B-B14F-4D97-AF65-F5344CB8AC3E}">
        <p14:creationId xmlns:p14="http://schemas.microsoft.com/office/powerpoint/2010/main" val="179220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87BB-0E73-7666-05AB-6F1ECC8F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Face Detection and Recognition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9D734-AC9E-3F7E-52EB-8EFFCE7CB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953" y="1690688"/>
            <a:ext cx="813391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07132-F968-CAF1-ADD2-BC5175006C65}"/>
              </a:ext>
            </a:extLst>
          </p:cNvPr>
          <p:cNvSpPr txBox="1"/>
          <p:nvPr/>
        </p:nvSpPr>
        <p:spPr>
          <a:xfrm>
            <a:off x="925830" y="2409550"/>
            <a:ext cx="33901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Technical Insight: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Detection = </a:t>
            </a:r>
            <a:r>
              <a:rPr lang="en-US" i="1" dirty="0"/>
              <a:t>"Is there a face?"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Recognition = </a:t>
            </a:r>
            <a:r>
              <a:rPr lang="en-US" i="1" dirty="0"/>
              <a:t>"Whose face is it?"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65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B15C-986F-7E1B-1CA8-7343932C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Face Detection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BB92FA-ED3F-AD9C-DF9E-54F07106D8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77635"/>
            <a:ext cx="1001107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special case of object detection/localization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image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divided into small overlapping patches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(various scales, positions, orientations).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patch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classified as face or non-face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sliding window detector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Probabilities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computed to determine if a patch contains a face.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into modern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cameras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auto-focus based on detected face locations.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Street View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blur faces for privacy.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A1F2-8158-4648-894A-2EC272B4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Face Recognition: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033CE7-E22B-11D9-CEED-BB810A0C4F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2208" y="1690688"/>
            <a:ext cx="8775800" cy="4126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the person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after detecting the face.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possible identities (class labels)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be very large.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 features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important than in detection: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Recognition focuses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subtle variations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hairstyle, facial structure).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 focuses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face characteristics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invariant to small differences.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Recognition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harder problem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than detection.</a:t>
            </a:r>
          </a:p>
        </p:txBody>
      </p:sp>
    </p:spTree>
    <p:extLst>
      <p:ext uri="{BB962C8B-B14F-4D97-AF65-F5344CB8AC3E}">
        <p14:creationId xmlns:p14="http://schemas.microsoft.com/office/powerpoint/2010/main" val="4134884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6E65C-3CA5-0545-3FFE-0C6FADEA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275C3-1116-5480-2C3E-327B0EB33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is just like classification except the response variable is continuous.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BC3B8-4482-5213-F853-F218439B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38" y="2643743"/>
            <a:ext cx="10924430" cy="42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08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561CE-87E8-8743-76B4-28F884F0D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176"/>
            <a:ext cx="10966704" cy="5782183"/>
          </a:xfrm>
        </p:spPr>
        <p:txBody>
          <a:bodyPr>
            <a:normAutofit fontScale="92500" lnSpcReduction="10000"/>
          </a:bodyPr>
          <a:lstStyle/>
          <a:p>
            <a:pPr algn="just">
              <a:spcBef>
                <a:spcPts val="600"/>
              </a:spcBef>
            </a:pPr>
            <a:r>
              <a:rPr lang="en-US" dirty="0"/>
              <a:t>Here are some examples of real-world regression problems. </a:t>
            </a:r>
          </a:p>
          <a:p>
            <a:pPr algn="just">
              <a:spcBef>
                <a:spcPts val="600"/>
              </a:spcBef>
            </a:pPr>
            <a:endParaRPr lang="en-US" dirty="0"/>
          </a:p>
          <a:p>
            <a:pPr algn="just">
              <a:spcBef>
                <a:spcPts val="600"/>
              </a:spcBef>
            </a:pPr>
            <a:r>
              <a:rPr lang="en-US" dirty="0"/>
              <a:t>Predict </a:t>
            </a:r>
            <a:r>
              <a:rPr lang="en-US" dirty="0">
                <a:highlight>
                  <a:srgbClr val="FFFF00"/>
                </a:highlight>
              </a:rPr>
              <a:t>tomorrow’s stock market price </a:t>
            </a:r>
            <a:r>
              <a:rPr lang="en-US" dirty="0"/>
              <a:t>given current market conditions and other possible side information. </a:t>
            </a:r>
          </a:p>
          <a:p>
            <a:pPr algn="just">
              <a:spcBef>
                <a:spcPts val="600"/>
              </a:spcBef>
            </a:pPr>
            <a:endParaRPr lang="en-US" dirty="0"/>
          </a:p>
          <a:p>
            <a:pPr algn="just">
              <a:spcBef>
                <a:spcPts val="600"/>
              </a:spcBef>
            </a:pPr>
            <a:r>
              <a:rPr lang="en-US" dirty="0"/>
              <a:t>Predict the age of a viewer watching a given video on YouTube. </a:t>
            </a:r>
          </a:p>
          <a:p>
            <a:pPr algn="just">
              <a:spcBef>
                <a:spcPts val="600"/>
              </a:spcBef>
            </a:pPr>
            <a:endParaRPr lang="en-US" dirty="0"/>
          </a:p>
          <a:p>
            <a:pPr algn="just">
              <a:spcBef>
                <a:spcPts val="600"/>
              </a:spcBef>
            </a:pPr>
            <a:r>
              <a:rPr lang="en-US" dirty="0"/>
              <a:t>Predict </a:t>
            </a:r>
            <a:r>
              <a:rPr lang="en-US" dirty="0">
                <a:highlight>
                  <a:srgbClr val="FFFF00"/>
                </a:highlight>
              </a:rPr>
              <a:t>the location in 3d space of a robot arm </a:t>
            </a:r>
            <a:r>
              <a:rPr lang="en-US" dirty="0"/>
              <a:t>end effector, given control signals (torques) sent to its various motors. </a:t>
            </a:r>
          </a:p>
          <a:p>
            <a:pPr algn="just">
              <a:spcBef>
                <a:spcPts val="600"/>
              </a:spcBef>
            </a:pPr>
            <a:endParaRPr lang="en-US" dirty="0"/>
          </a:p>
          <a:p>
            <a:pPr algn="just">
              <a:spcBef>
                <a:spcPts val="600"/>
              </a:spcBef>
            </a:pPr>
            <a:r>
              <a:rPr lang="en-US" dirty="0"/>
              <a:t>Predict the amount of prostate specific antigen (PSA) in the body as a function of a number </a:t>
            </a:r>
            <a:r>
              <a:rPr lang="en-US" dirty="0">
                <a:highlight>
                  <a:srgbClr val="FFFF00"/>
                </a:highlight>
              </a:rPr>
              <a:t>of different clinical measurements</a:t>
            </a:r>
            <a:r>
              <a:rPr lang="en-US" dirty="0"/>
              <a:t>. </a:t>
            </a:r>
          </a:p>
          <a:p>
            <a:pPr algn="just">
              <a:spcBef>
                <a:spcPts val="600"/>
              </a:spcBef>
            </a:pPr>
            <a:endParaRPr lang="en-US" dirty="0"/>
          </a:p>
          <a:p>
            <a:pPr algn="just">
              <a:spcBef>
                <a:spcPts val="600"/>
              </a:spcBef>
            </a:pPr>
            <a:r>
              <a:rPr lang="en-US" dirty="0"/>
              <a:t>Predict the </a:t>
            </a:r>
            <a:r>
              <a:rPr lang="en-US" dirty="0">
                <a:highlight>
                  <a:srgbClr val="FFFF00"/>
                </a:highlight>
              </a:rPr>
              <a:t>temperature at any location</a:t>
            </a:r>
            <a:r>
              <a:rPr lang="en-US" dirty="0"/>
              <a:t> inside a building using weather data, time, door sensors, </a:t>
            </a:r>
            <a:r>
              <a:rPr lang="en-US" dirty="0" err="1"/>
              <a:t>etc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348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4672-EEC2-4C43-456A-71234E4A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2032F-94AC-27DB-9A0C-0D5D28A1C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b="1" dirty="0"/>
              <a:t>Clustering</a:t>
            </a:r>
            <a:r>
              <a:rPr lang="en-IN" dirty="0"/>
              <a:t> (e.g., grouping people by height and weight).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Dimensionality Reduction</a:t>
            </a:r>
            <a:r>
              <a:rPr lang="en-IN" dirty="0"/>
              <a:t>: PCA, ICA (used in genetics, NLP).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Graph Structure Discovery</a:t>
            </a:r>
            <a:r>
              <a:rPr lang="en-IN" dirty="0"/>
              <a:t>: Learning connections (e.g., in protein networks or finance).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Matrix Completion</a:t>
            </a:r>
            <a:r>
              <a:rPr lang="en-IN" dirty="0"/>
              <a:t>: Filling missing data (Netflix movie ratings, image inpainting).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9789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A222-AE42-0868-3EE8-72A5E6A4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BD181-7702-4178-7CFD-719297A45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99" y="1843104"/>
            <a:ext cx="10290001" cy="4383960"/>
          </a:xfrm>
        </p:spPr>
      </p:pic>
    </p:spTree>
    <p:extLst>
      <p:ext uri="{BB962C8B-B14F-4D97-AF65-F5344CB8AC3E}">
        <p14:creationId xmlns:p14="http://schemas.microsoft.com/office/powerpoint/2010/main" val="3049356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3C95-CFEF-ACA5-62B0-A13A6F07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Dimensionality Reduction?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A3B0A6-BC09-3AEE-FE1D-6B006B43E1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134600" cy="3261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Technique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high-dimensional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into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lower-dimensional subspace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 the “essence”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most informative structure in the data.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Projecting 3D data into 2D (Figure 1.9), giving a good approximation.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Projecting into 1D loses too much information → poor approximation.</a:t>
            </a:r>
          </a:p>
        </p:txBody>
      </p:sp>
    </p:spTree>
    <p:extLst>
      <p:ext uri="{BB962C8B-B14F-4D97-AF65-F5344CB8AC3E}">
        <p14:creationId xmlns:p14="http://schemas.microsoft.com/office/powerpoint/2010/main" val="784161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22FC-BA82-0AB9-80F4-369BCBF2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EC38B8-13EE-BD66-C650-98D34C690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1305"/>
            <a:ext cx="7665833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9DEFF3-4E95-0629-FBA5-C85D628C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256" t="7765" r="33709" b="-7765"/>
          <a:stretch>
            <a:fillRect/>
          </a:stretch>
        </p:blipFill>
        <p:spPr>
          <a:xfrm>
            <a:off x="6569365" y="3131499"/>
            <a:ext cx="4458299" cy="32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4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2007-99DE-15C2-F628-84649C78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C15991-B18E-0058-0D99-CF6A432A4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76" y="3718050"/>
            <a:ext cx="10515600" cy="27748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128F8-A6E8-319B-656F-6974478F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2126"/>
            <a:ext cx="9640824" cy="34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82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F8E5-83C6-6FF4-2C70-FAB83DBB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95DCC5-9782-6F0D-C429-21C65BC33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3657"/>
            <a:ext cx="9659112" cy="6162530"/>
          </a:xfrm>
        </p:spPr>
      </p:pic>
    </p:spTree>
    <p:extLst>
      <p:ext uri="{BB962C8B-B14F-4D97-AF65-F5344CB8AC3E}">
        <p14:creationId xmlns:p14="http://schemas.microsoft.com/office/powerpoint/2010/main" val="2492918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F4AF-9D10-CFA6-C048-A737F463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85CC5-E418-D63D-6C96-5624DE752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032" y="253173"/>
            <a:ext cx="9073896" cy="6079971"/>
          </a:xfrm>
        </p:spPr>
      </p:pic>
    </p:spTree>
    <p:extLst>
      <p:ext uri="{BB962C8B-B14F-4D97-AF65-F5344CB8AC3E}">
        <p14:creationId xmlns:p14="http://schemas.microsoft.com/office/powerpoint/2010/main" val="2598172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5E62-6C2F-5FBA-AEE0-8953D54F8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Latent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72661-F5B7-BCC2-1DE2-54A67A7E3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0" y="1870778"/>
            <a:ext cx="9626599" cy="4622097"/>
          </a:xfrm>
        </p:spPr>
      </p:pic>
    </p:spTree>
    <p:extLst>
      <p:ext uri="{BB962C8B-B14F-4D97-AF65-F5344CB8AC3E}">
        <p14:creationId xmlns:p14="http://schemas.microsoft.com/office/powerpoint/2010/main" val="1516402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6353-1837-FA77-FC00-7D5252825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inpainting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A2639-78B1-E231-3409-84E1FBC59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935" y="2121597"/>
            <a:ext cx="7398130" cy="3759393"/>
          </a:xfrm>
        </p:spPr>
      </p:pic>
    </p:spTree>
    <p:extLst>
      <p:ext uri="{BB962C8B-B14F-4D97-AF65-F5344CB8AC3E}">
        <p14:creationId xmlns:p14="http://schemas.microsoft.com/office/powerpoint/2010/main" val="4284351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CF73-43C2-A19B-8EAA-A62836CC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E57B01-C2CC-D563-3A90-F270336E4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073" y="1538478"/>
            <a:ext cx="8722718" cy="2320925"/>
          </a:xfrm>
          <a:prstGeom prst="rect">
            <a:avLst/>
          </a:prstGeom>
        </p:spPr>
      </p:pic>
      <p:pic>
        <p:nvPicPr>
          <p:cNvPr id="5128" name="Picture 8" descr="Sensors | Free Full-Text | An Innovative Smart and Sustainable Low-Cost ...">
            <a:extLst>
              <a:ext uri="{FF2B5EF4-FFF2-40B4-BE49-F238E27FC236}">
                <a16:creationId xmlns:a16="http://schemas.microsoft.com/office/drawing/2014/main" id="{D70435AF-5EDB-DF16-3567-B8930CB3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28" y="4229827"/>
            <a:ext cx="8722718" cy="262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595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8CD6-C53F-A494-B850-35904747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Collaborative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F1D86-5B8E-DD15-6B0F-426B5EDE0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4957"/>
            <a:ext cx="10515600" cy="2932674"/>
          </a:xfrm>
        </p:spPr>
      </p:pic>
    </p:spTree>
    <p:extLst>
      <p:ext uri="{BB962C8B-B14F-4D97-AF65-F5344CB8AC3E}">
        <p14:creationId xmlns:p14="http://schemas.microsoft.com/office/powerpoint/2010/main" val="798299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4C3B-4244-4AFF-39A6-CED89080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vs non-parametric models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A9B29-355A-3BB6-F442-29FB8DF94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966" y="1255002"/>
            <a:ext cx="8186682" cy="4894529"/>
          </a:xfrm>
        </p:spPr>
      </p:pic>
    </p:spTree>
    <p:extLst>
      <p:ext uri="{BB962C8B-B14F-4D97-AF65-F5344CB8AC3E}">
        <p14:creationId xmlns:p14="http://schemas.microsoft.com/office/powerpoint/2010/main" val="3584634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765D-BA17-2CA2-02E2-910BE07C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CD1DA-C18D-B46E-14CE-B72BA5A20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9074"/>
            <a:ext cx="10515600" cy="4204439"/>
          </a:xfrm>
        </p:spPr>
      </p:pic>
    </p:spTree>
    <p:extLst>
      <p:ext uri="{BB962C8B-B14F-4D97-AF65-F5344CB8AC3E}">
        <p14:creationId xmlns:p14="http://schemas.microsoft.com/office/powerpoint/2010/main" val="972133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EB0D-540D-8FEB-7DD4-6B15865F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Non-Parametric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0CB89E-AFA6-1769-2489-17B6F524BF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7616" y="1539943"/>
            <a:ext cx="9412224" cy="274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Non-parametric 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assume a fixed number of parameters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grows with the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more data means more complexity.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can model complex patterns.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However, they can be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large datasets.</a:t>
            </a:r>
          </a:p>
        </p:txBody>
      </p:sp>
    </p:spTree>
    <p:extLst>
      <p:ext uri="{BB962C8B-B14F-4D97-AF65-F5344CB8AC3E}">
        <p14:creationId xmlns:p14="http://schemas.microsoft.com/office/powerpoint/2010/main" val="280138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7C01-659A-C23E-C42A-665106D1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(KNN) – A Classic Non-Parametric Classifier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27EB6-D699-04E1-7CAA-2808FA4E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1606"/>
            <a:ext cx="9811100" cy="4761269"/>
          </a:xfrm>
        </p:spPr>
      </p:pic>
    </p:spTree>
    <p:extLst>
      <p:ext uri="{BB962C8B-B14F-4D97-AF65-F5344CB8AC3E}">
        <p14:creationId xmlns:p14="http://schemas.microsoft.com/office/powerpoint/2010/main" val="3106053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E2C5-0269-A340-66DF-2E600308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7CF26-CFEF-5CCB-4446-C00B9044D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625" y="2743818"/>
            <a:ext cx="8592749" cy="2514951"/>
          </a:xfrm>
        </p:spPr>
      </p:pic>
    </p:spTree>
    <p:extLst>
      <p:ext uri="{BB962C8B-B14F-4D97-AF65-F5344CB8AC3E}">
        <p14:creationId xmlns:p14="http://schemas.microsoft.com/office/powerpoint/2010/main" val="234282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2FB3-F42C-C787-D767-584BB3DC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7610CD-CE35-B086-973B-BF66EE74B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334" y="786384"/>
            <a:ext cx="10787332" cy="4860227"/>
          </a:xfrm>
        </p:spPr>
      </p:pic>
    </p:spTree>
    <p:extLst>
      <p:ext uri="{BB962C8B-B14F-4D97-AF65-F5344CB8AC3E}">
        <p14:creationId xmlns:p14="http://schemas.microsoft.com/office/powerpoint/2010/main" val="2337518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9B8FE960-CF15-51D7-A6B1-D64FAC26D3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Lazy Classifier- KNN</a:t>
            </a:r>
          </a:p>
        </p:txBody>
      </p:sp>
      <p:pic>
        <p:nvPicPr>
          <p:cNvPr id="45059" name="Content Placeholder 5">
            <a:extLst>
              <a:ext uri="{FF2B5EF4-FFF2-40B4-BE49-F238E27FC236}">
                <a16:creationId xmlns:a16="http://schemas.microsoft.com/office/drawing/2014/main" id="{BB83AEEC-3DD9-33AD-CB57-0E83397289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7088" y="2330450"/>
            <a:ext cx="8164512" cy="4343400"/>
          </a:xfrm>
        </p:spPr>
      </p:pic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83B5E165-BBA7-CC3B-FBDD-6ECEDE4B43E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1248F67-D74B-4169-B603-68B3480E8A51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45061" name="TextBox 7">
            <a:extLst>
              <a:ext uri="{FF2B5EF4-FFF2-40B4-BE49-F238E27FC236}">
                <a16:creationId xmlns:a16="http://schemas.microsoft.com/office/drawing/2014/main" id="{9BB4FD53-D556-9E8A-F02E-E3C650DC0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8138" y="1223964"/>
            <a:ext cx="8297862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 eaLnBrk="1" hangingPunct="1">
              <a:lnSpc>
                <a:spcPct val="90000"/>
              </a:lnSpc>
            </a:pPr>
            <a:r>
              <a:rPr lang="en-US" altLang="en-US" sz="2400" i="1" u="sng" dirty="0"/>
              <a:t>k</a:t>
            </a:r>
            <a:r>
              <a:rPr lang="en-US" altLang="en-US" sz="2400" u="sng" dirty="0"/>
              <a:t>-nearest neighbor approach</a:t>
            </a:r>
            <a:endParaRPr lang="en-US" altLang="en-US" sz="2400" dirty="0"/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Instances represented as points in a Euclidean space.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4E6EE8EA-EC6E-A30C-B6D1-57BE71B16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46083" name="Content Placeholder 5">
            <a:extLst>
              <a:ext uri="{FF2B5EF4-FFF2-40B4-BE49-F238E27FC236}">
                <a16:creationId xmlns:a16="http://schemas.microsoft.com/office/drawing/2014/main" id="{8D703D90-C3AD-C0EF-D021-10E717E562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203325"/>
            <a:ext cx="7524750" cy="5289550"/>
          </a:xfrm>
        </p:spPr>
      </p:pic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1680AB4C-9A06-9DBF-D092-20F9A5D0B58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1BC02A9-ABF5-4C33-A5F7-780946D44DBF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9FBE6A9A-A81F-7A6C-423A-B8FB7C3446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47107" name="Content Placeholder 5">
            <a:extLst>
              <a:ext uri="{FF2B5EF4-FFF2-40B4-BE49-F238E27FC236}">
                <a16:creationId xmlns:a16="http://schemas.microsoft.com/office/drawing/2014/main" id="{6252AB84-4572-BBA5-FF32-E348BAAC07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371601"/>
            <a:ext cx="8001000" cy="4843463"/>
          </a:xfrm>
        </p:spPr>
      </p:pic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61C4A9DD-F8D0-2673-2B4B-F0467D5F807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E1FAEF1-26DE-4001-805B-8FC54B807E86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FCB1CC14-9DF3-52D5-4071-E6BA235B1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48131" name="Content Placeholder 5">
            <a:extLst>
              <a:ext uri="{FF2B5EF4-FFF2-40B4-BE49-F238E27FC236}">
                <a16:creationId xmlns:a16="http://schemas.microsoft.com/office/drawing/2014/main" id="{0432DF85-1C68-4A85-120C-6E9EC44ED1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066800"/>
            <a:ext cx="8726488" cy="5410200"/>
          </a:xfrm>
        </p:spPr>
      </p:pic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F168F4BC-1BF2-6172-82E9-0680C25B18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0816F5A-C67E-4E4C-9FE1-49D4ECB314C3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8A1DB1AB-1194-C2DC-D4D4-77D9745B1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49155" name="Content Placeholder 5">
            <a:extLst>
              <a:ext uri="{FF2B5EF4-FFF2-40B4-BE49-F238E27FC236}">
                <a16:creationId xmlns:a16="http://schemas.microsoft.com/office/drawing/2014/main" id="{39C5A9EF-9CA0-173A-600F-2BDDBA3991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295400"/>
            <a:ext cx="8326438" cy="4800600"/>
          </a:xfrm>
        </p:spPr>
      </p:pic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3EAE1C0B-956A-285C-27AA-8D61CFD0C4C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37953B6-888B-43B8-9FB9-49C99755AC1C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B0AF38CC-41A7-33B1-161C-67E5890CC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50179" name="Content Placeholder 5">
            <a:extLst>
              <a:ext uri="{FF2B5EF4-FFF2-40B4-BE49-F238E27FC236}">
                <a16:creationId xmlns:a16="http://schemas.microsoft.com/office/drawing/2014/main" id="{2C2E9478-825C-C620-04F5-21146450DB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295400"/>
            <a:ext cx="8809038" cy="3733800"/>
          </a:xfrm>
        </p:spPr>
      </p:pic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ADE87C14-41B2-1224-F477-CFD327BDF95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DC2CD6F-B072-42AF-8B03-C5DB96CF2125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3321-51BC-7270-1AD9-A2BE6F20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9337E8-2802-CC61-C01E-87B318F59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329" y="1825625"/>
            <a:ext cx="8631342" cy="4351338"/>
          </a:xfrm>
        </p:spPr>
      </p:pic>
    </p:spTree>
    <p:extLst>
      <p:ext uri="{BB962C8B-B14F-4D97-AF65-F5344CB8AC3E}">
        <p14:creationId xmlns:p14="http://schemas.microsoft.com/office/powerpoint/2010/main" val="247922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18D3-27F4-722F-B400-62BBE73C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265949-541D-CE36-5FA5-F276CCE5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240" y="365125"/>
            <a:ext cx="8351520" cy="5921392"/>
          </a:xfrm>
        </p:spPr>
      </p:pic>
    </p:spTree>
    <p:extLst>
      <p:ext uri="{BB962C8B-B14F-4D97-AF65-F5344CB8AC3E}">
        <p14:creationId xmlns:p14="http://schemas.microsoft.com/office/powerpoint/2010/main" val="421252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0D1D-3D2A-6308-9D94-10AD2EE2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F842C-8994-D2F5-F95F-C844D576C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432" y="1253331"/>
            <a:ext cx="8095967" cy="4351338"/>
          </a:xfrm>
        </p:spPr>
      </p:pic>
    </p:spTree>
    <p:extLst>
      <p:ext uri="{BB962C8B-B14F-4D97-AF65-F5344CB8AC3E}">
        <p14:creationId xmlns:p14="http://schemas.microsoft.com/office/powerpoint/2010/main" val="38787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5EBD-C70B-44A5-3276-45A63487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C811A6-0C21-01C8-540D-E3E9D091A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706" y="1825625"/>
            <a:ext cx="7464587" cy="4351338"/>
          </a:xfrm>
        </p:spPr>
      </p:pic>
    </p:spTree>
    <p:extLst>
      <p:ext uri="{BB962C8B-B14F-4D97-AF65-F5344CB8AC3E}">
        <p14:creationId xmlns:p14="http://schemas.microsoft.com/office/powerpoint/2010/main" val="22536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F518-DE26-A462-5256-FD45F25E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BCEAF3-5671-EF89-C18A-62D8144C7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93" y="576072"/>
            <a:ext cx="11712168" cy="5472240"/>
          </a:xfrm>
        </p:spPr>
      </p:pic>
    </p:spTree>
    <p:extLst>
      <p:ext uri="{BB962C8B-B14F-4D97-AF65-F5344CB8AC3E}">
        <p14:creationId xmlns:p14="http://schemas.microsoft.com/office/powerpoint/2010/main" val="21075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91AD-C7CC-2320-0ACD-AC138C83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AC143-26DA-0BC6-B1D5-0D7AFE3C0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648" y="365125"/>
            <a:ext cx="8065008" cy="5927526"/>
          </a:xfrm>
        </p:spPr>
      </p:pic>
    </p:spTree>
    <p:extLst>
      <p:ext uri="{BB962C8B-B14F-4D97-AF65-F5344CB8AC3E}">
        <p14:creationId xmlns:p14="http://schemas.microsoft.com/office/powerpoint/2010/main" val="3999433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1181</Words>
  <Application>Microsoft Office PowerPoint</Application>
  <PresentationFormat>Widescreen</PresentationFormat>
  <Paragraphs>118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Unit-1</vt:lpstr>
      <vt:lpstr>Supervised Learning-Classification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 Classification Methods</vt:lpstr>
      <vt:lpstr>Bayes’ Theorem</vt:lpstr>
      <vt:lpstr>Bayes’ Theorem</vt:lpstr>
      <vt:lpstr>Bayes’ Theorem</vt:lpstr>
      <vt:lpstr>Bayes’ Theorem</vt:lpstr>
      <vt:lpstr>Derivation</vt:lpstr>
      <vt:lpstr>PowerPoint Presentation</vt:lpstr>
      <vt:lpstr>Problem </vt:lpstr>
      <vt:lpstr>Real World Applications</vt:lpstr>
      <vt:lpstr>Digits Recognition</vt:lpstr>
      <vt:lpstr>Face Detection and Recognition</vt:lpstr>
      <vt:lpstr>Face Detection</vt:lpstr>
      <vt:lpstr>Face Recognition:</vt:lpstr>
      <vt:lpstr>Regression</vt:lpstr>
      <vt:lpstr>PowerPoint Presentation</vt:lpstr>
      <vt:lpstr>Unsupervised learning</vt:lpstr>
      <vt:lpstr>PowerPoint Presentation</vt:lpstr>
      <vt:lpstr>What is Dimensionality Reduction?</vt:lpstr>
      <vt:lpstr>PowerPoint Presentation</vt:lpstr>
      <vt:lpstr>PowerPoint Presentation</vt:lpstr>
      <vt:lpstr>PowerPoint Presentation</vt:lpstr>
      <vt:lpstr>Latent Space</vt:lpstr>
      <vt:lpstr>Image inpainting</vt:lpstr>
      <vt:lpstr>PowerPoint Presentation</vt:lpstr>
      <vt:lpstr>Collaborative filtering</vt:lpstr>
      <vt:lpstr>Parametric vs non-parametric models</vt:lpstr>
      <vt:lpstr>PowerPoint Presentation</vt:lpstr>
      <vt:lpstr>Non-Parametric</vt:lpstr>
      <vt:lpstr>K-Nearest Neighbors (KNN) – A Classic Non-Parametric Classifier</vt:lpstr>
      <vt:lpstr>PowerPoint Presentation</vt:lpstr>
      <vt:lpstr>Lazy Classifier- KNN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Vidivelli S</dc:creator>
  <cp:lastModifiedBy>Vidivelli S</cp:lastModifiedBy>
  <cp:revision>14</cp:revision>
  <dcterms:created xsi:type="dcterms:W3CDTF">2025-07-18T03:51:45Z</dcterms:created>
  <dcterms:modified xsi:type="dcterms:W3CDTF">2025-07-18T06:27:03Z</dcterms:modified>
</cp:coreProperties>
</file>